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1" r:id="rId3"/>
    <p:sldId id="276" r:id="rId4"/>
    <p:sldId id="263" r:id="rId5"/>
    <p:sldId id="292" r:id="rId6"/>
    <p:sldId id="277" r:id="rId7"/>
    <p:sldId id="278" r:id="rId8"/>
    <p:sldId id="257" r:id="rId9"/>
    <p:sldId id="260" r:id="rId10"/>
    <p:sldId id="274" r:id="rId11"/>
    <p:sldId id="275" r:id="rId12"/>
    <p:sldId id="264" r:id="rId13"/>
    <p:sldId id="261" r:id="rId14"/>
    <p:sldId id="262" r:id="rId15"/>
    <p:sldId id="282" r:id="rId16"/>
    <p:sldId id="280" r:id="rId17"/>
    <p:sldId id="281" r:id="rId18"/>
    <p:sldId id="266" r:id="rId19"/>
    <p:sldId id="283" r:id="rId20"/>
    <p:sldId id="279" r:id="rId21"/>
    <p:sldId id="284" r:id="rId22"/>
    <p:sldId id="286" r:id="rId23"/>
    <p:sldId id="285" r:id="rId24"/>
    <p:sldId id="267" r:id="rId25"/>
    <p:sldId id="268" r:id="rId26"/>
    <p:sldId id="269" r:id="rId27"/>
    <p:sldId id="270" r:id="rId28"/>
    <p:sldId id="271" r:id="rId29"/>
    <p:sldId id="272" r:id="rId30"/>
    <p:sldId id="265" r:id="rId31"/>
    <p:sldId id="273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EB92-2880-433D-BD8F-39C1F2DEF7F9}" type="datetimeFigureOut">
              <a:rPr lang="ru-RU" smtClean="0"/>
              <a:pPr/>
              <a:t>27.11.2013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199-EBE6-4466-8FA3-B1584FC67F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3795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EB92-2880-433D-BD8F-39C1F2DEF7F9}" type="datetimeFigureOut">
              <a:rPr lang="ru-RU" smtClean="0"/>
              <a:pPr/>
              <a:t>27.11.2013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199-EBE6-4466-8FA3-B1584FC67F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0833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EB92-2880-433D-BD8F-39C1F2DEF7F9}" type="datetimeFigureOut">
              <a:rPr lang="ru-RU" smtClean="0"/>
              <a:pPr/>
              <a:t>27.11.2013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199-EBE6-4466-8FA3-B1584FC67F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1824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EB92-2880-433D-BD8F-39C1F2DEF7F9}" type="datetimeFigureOut">
              <a:rPr lang="ru-RU" smtClean="0"/>
              <a:pPr/>
              <a:t>27.11.2013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199-EBE6-4466-8FA3-B1584FC67F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7428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EB92-2880-433D-BD8F-39C1F2DEF7F9}" type="datetimeFigureOut">
              <a:rPr lang="ru-RU" smtClean="0"/>
              <a:pPr/>
              <a:t>27.11.2013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199-EBE6-4466-8FA3-B1584FC67F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338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EB92-2880-433D-BD8F-39C1F2DEF7F9}" type="datetimeFigureOut">
              <a:rPr lang="ru-RU" smtClean="0"/>
              <a:pPr/>
              <a:t>27.11.2013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199-EBE6-4466-8FA3-B1584FC67F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7605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EB92-2880-433D-BD8F-39C1F2DEF7F9}" type="datetimeFigureOut">
              <a:rPr lang="ru-RU" smtClean="0"/>
              <a:pPr/>
              <a:t>27.11.2013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199-EBE6-4466-8FA3-B1584FC67F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7034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EB92-2880-433D-BD8F-39C1F2DEF7F9}" type="datetimeFigureOut">
              <a:rPr lang="ru-RU" smtClean="0"/>
              <a:pPr/>
              <a:t>27.11.2013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199-EBE6-4466-8FA3-B1584FC67F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2402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EB92-2880-433D-BD8F-39C1F2DEF7F9}" type="datetimeFigureOut">
              <a:rPr lang="ru-RU" smtClean="0"/>
              <a:pPr/>
              <a:t>27.11.2013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199-EBE6-4466-8FA3-B1584FC67F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9510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EB92-2880-433D-BD8F-39C1F2DEF7F9}" type="datetimeFigureOut">
              <a:rPr lang="ru-RU" smtClean="0"/>
              <a:pPr/>
              <a:t>27.11.2013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199-EBE6-4466-8FA3-B1584FC67F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583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0EB92-2880-433D-BD8F-39C1F2DEF7F9}" type="datetimeFigureOut">
              <a:rPr lang="ru-RU" smtClean="0"/>
              <a:pPr/>
              <a:t>27.11.2013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66A199-EBE6-4466-8FA3-B1584FC67F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7370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  <a:alpha val="4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20EB92-2880-433D-BD8F-39C1F2DEF7F9}" type="datetimeFigureOut">
              <a:rPr lang="ru-RU" smtClean="0"/>
              <a:pPr/>
              <a:t>27.11.2013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6A199-EBE6-4466-8FA3-B1584FC67F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421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72816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  <a:cs typeface="Arial" panose="020B0604020202020204" pitchFamily="34" charset="0"/>
              </a:rPr>
              <a:t>Лабораторные животные</a:t>
            </a:r>
            <a:endParaRPr lang="ru-RU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861048"/>
            <a:ext cx="7880920" cy="1752600"/>
          </a:xfrm>
        </p:spPr>
        <p:txBody>
          <a:bodyPr/>
          <a:lstStyle/>
          <a:p>
            <a:pPr algn="just"/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 рассмотреть виды и условия содержания лабораторных животных</a:t>
            </a:r>
            <a:endParaRPr lang="ru-RU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704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Хомяки 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0" name="Picture 2" descr="http://www.zoovet.ru/pet/159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236" y="980728"/>
            <a:ext cx="5417529" cy="5400600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8778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Морские свинки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434" name="Picture 2" descr="http://images.wikia.com/nation/images/5/55/Estecavi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50250"/>
            <a:ext cx="7488832" cy="5616624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130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292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Кролики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94" name="Picture 2" descr="http://www.okclips.com/upimg/allimg/090221/223123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084" y="1196752"/>
            <a:ext cx="7765832" cy="5077660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416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04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Собаки 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http://img1.liveinternet.ru/images/attach/c/2/72/934/72934947_1301687582_huntingdonlifescienc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291" y="1268760"/>
            <a:ext cx="7769419" cy="5256584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8131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Кошки 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 descr="http://www.photoshopmagazin.com/contests/portfolios/s_fb2d46a7ce429bd0219c_eb230c9e6aca0cd86c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652" y="910357"/>
            <a:ext cx="6264696" cy="5771519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3069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Мини свиньи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628" name="Picture 4" descr="http://www.cascademeadowsfarm.com/images/American_Guinea_Hog_gilt_on_pastu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636" y="943040"/>
            <a:ext cx="6552728" cy="5616624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5788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04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Макаки 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580" name="Picture 4" descr="http://kakmed.com/img/2012/10/monkey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35" y="981384"/>
            <a:ext cx="7987730" cy="5255928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8371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Шимпанзе 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602" name="Picture 2" descr="http://goodnewsanimal.ru/_nw/25/s972988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39" y="908720"/>
            <a:ext cx="8157323" cy="5544616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0328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292"/>
            <a:ext cx="8229600" cy="824420"/>
          </a:xfrm>
        </p:spPr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Вяжущая ДНК мышь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42" name="Picture 2" descr="http://db2.stb.s-msn.com/i/E7/FA31FD4BBEA42637C1F21557188292_h414_w442_m2_q80_cXnfxJro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13" y="898808"/>
            <a:ext cx="7994975" cy="5321414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4522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499992" cy="8367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Собаке Павлова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650" name="Picture 2" descr="http://st-fashiony.ru/pic/beauty/pic/38217/com/8800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0576"/>
            <a:ext cx="4306813" cy="64777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0844" y="1352725"/>
            <a:ext cx="410445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Наибольшую известность в России и в мире приобрел "Памятник собаке", находящийся на территории парка Института экспериментальной медицины Российской Академии медицинских наук на Аптекарском острове. Его создал в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1935 г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. скульптор И.Ф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Беспалов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по идее академика И.П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Павлова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(1849-1936).</a:t>
            </a:r>
          </a:p>
        </p:txBody>
      </p:sp>
    </p:spTree>
    <p:extLst>
      <p:ext uri="{BB962C8B-B14F-4D97-AF65-F5344CB8AC3E}">
        <p14:creationId xmlns="" xmlns:p14="http://schemas.microsoft.com/office/powerpoint/2010/main" val="122678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404664"/>
            <a:ext cx="84969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>
                <a:latin typeface="Arial" pitchFamily="34" charset="0"/>
                <a:cs typeface="Arial" pitchFamily="34" charset="0"/>
              </a:rPr>
              <a:t>Вопросы: </a:t>
            </a:r>
          </a:p>
          <a:p>
            <a:pPr algn="just"/>
            <a:endParaRPr lang="ru-RU" sz="36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1 Общая характеристика лабораторных животных</a:t>
            </a:r>
          </a:p>
          <a:p>
            <a:pPr algn="just"/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pPr indent="-514350" algn="just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2 Лабораторные животные в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бактерио-логических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лабораториях</a:t>
            </a:r>
          </a:p>
          <a:p>
            <a:pPr indent="-514350" algn="just"/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pPr indent="-514350" algn="just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3 Краткие сведения о содержании,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раз-ведении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, кормлении и заболеваниях лабораторных животных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www.respublika.info/UserFiles/Image/fotoreport/pamyatnik/pamyatnik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450" y="476672"/>
            <a:ext cx="8391101" cy="5571693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7576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60" y="160338"/>
            <a:ext cx="41148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Памятник кошке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628800"/>
            <a:ext cx="367383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Памятник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кошке стоит в Париже перед знаменитым университетом Сорбонна. Надпись на памятнике гласит: "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Человечество обязано быть бесконечно благодарным кошке, подарившей миру великое множество первостепенных открытий в физиологии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".</a:t>
            </a:r>
          </a:p>
        </p:txBody>
      </p:sp>
      <p:sp>
        <p:nvSpPr>
          <p:cNvPr id="4" name="AutoShape 2" descr="http://copypast.ru/uploads/posts/1213125458_image000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0" name="Picture 4" descr="http://i.blog.fontanka.ru/photos/2013/03/800x600_q90hfD3cGvwo33Un898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60337"/>
            <a:ext cx="4547989" cy="6543869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485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Памятник лягушке в Париже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22" name="Picture 2" descr="http://ifaq.su/uploads/images/00/00/01/2012/06/13/a7c6b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480" y="980729"/>
            <a:ext cx="7489040" cy="5616780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55745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Памятник лабораторной мыши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6128" y="5805264"/>
            <a:ext cx="89289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Как и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многим животным, помогающим в работе учёным, установлен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памятник мыши.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Расположен он  возле ветеринарной лаборатории города Задонска Липецкой области.</a:t>
            </a:r>
          </a:p>
        </p:txBody>
      </p:sp>
      <p:pic>
        <p:nvPicPr>
          <p:cNvPr id="8" name="Рисунок 7" descr="http://hiblogger.net/img/articles_img/c/1/4/mice-zobxs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193900" y="1092517"/>
            <a:ext cx="4756199" cy="4672965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Text Box 2" descr="Песок"/>
          <p:cNvSpPr txBox="1">
            <a:spLocks noChangeArrowheads="1"/>
          </p:cNvSpPr>
          <p:nvPr/>
        </p:nvSpPr>
        <p:spPr bwMode="auto">
          <a:xfrm>
            <a:off x="2195736" y="4869160"/>
            <a:ext cx="4679950" cy="828675"/>
          </a:xfrm>
          <a:prstGeom prst="rect">
            <a:avLst/>
          </a:prstGeom>
          <a:blipFill dpi="0" rotWithShape="0">
            <a:blip r:embed="rId3" cstate="print"/>
            <a:srcRect/>
            <a:tile tx="0" ty="0" sx="100000" sy="100000" flip="none" algn="tl"/>
          </a:blip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От благодарного человечества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353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/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Крыса линии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Wistor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266" name="Picture 2" descr="Крыса линии Wist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44" y="1268760"/>
            <a:ext cx="8099512" cy="5256584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1104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0872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Крыса инбредной линии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BRATTLEBORO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290" name="Picture 2" descr="Крыса инбредной линии BRATTLEBOR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466" y="1314478"/>
            <a:ext cx="8029068" cy="5210866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6343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Мышь линии C57BL/6-A-yellow,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склонной к ожирению</a:t>
            </a:r>
          </a:p>
        </p:txBody>
      </p:sp>
      <p:pic>
        <p:nvPicPr>
          <p:cNvPr id="13314" name="Picture 2" descr="Мышь линии C57BL/6-A-yellow, склонной к ожирению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73" y="1484784"/>
            <a:ext cx="7766655" cy="5040560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2751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Мышь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низкораковой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линии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C57BL/6J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338" name="Picture 2" descr="Мышь низкораковой линии C57BL/6J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56" y="1383449"/>
            <a:ext cx="7992888" cy="5187385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0039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292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Иммунодефицитная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бестимусная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мышь линии BALB/c–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nu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362" name="Picture 2" descr="Иммунодефицитная бестимусная мышь линии BALB/c–n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31" y="1268760"/>
            <a:ext cx="7964139" cy="5168727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3790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225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Мышь линии DBA/2JY, предрасположенной к опухоли молочных желез</a:t>
            </a:r>
          </a:p>
        </p:txBody>
      </p:sp>
      <p:pic>
        <p:nvPicPr>
          <p:cNvPr id="16386" name="Picture 2" descr="Мышь линии DBA/2JY, предрасположенной к опухоли молочных желез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68002"/>
            <a:ext cx="8496944" cy="5514517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4805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Дрозофилы 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458" name="Picture 2" descr="http://scienceevents.ru/wp-content/uploads/2011/06/%D0%B4%D1%80%D0%BE%D0%B7%D0%BE%D1%84%D0%B8%D0%BB%D1%8B-479x6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950" y="1318730"/>
            <a:ext cx="4214100" cy="5278622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900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Клетки для содержания лабораторных животных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 descr="http://zookrug.net/files/u2/vivari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04" y="1253394"/>
            <a:ext cx="7128792" cy="5346595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7366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ВИВАРИЙ ПЕРЕДВИЖНОЙ ВП-П</a:t>
            </a:r>
            <a:b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НА ШАССИ АВТОПРИЦЕПА 2-ПН-2</a:t>
            </a:r>
          </a:p>
        </p:txBody>
      </p:sp>
      <p:pic>
        <p:nvPicPr>
          <p:cNvPr id="22532" name="Picture 4" descr="ВИВАРИЙ ПЕРЕДВИЖНОЙ ВП-П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13664"/>
            <a:ext cx="7056784" cy="5292588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848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370" y="188640"/>
            <a:ext cx="8229600" cy="74112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Структура вивария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7682" y="1052736"/>
            <a:ext cx="864863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Отделение для </a:t>
            </a:r>
            <a:r>
              <a:rPr lang="ru-RU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карантинирования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 и адаптации вновь поступивших животных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/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Экспериментально-биологическая клиника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содержания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животных, находящихся в опыте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/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Изоляторы для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подозрительных на инфекционные заболевания и заведомо больных животных, уничтожение которых по условиям эксперимента нежелательно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/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Экспериментальное помещение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(или </a:t>
            </a:r>
            <a:r>
              <a:rPr lang="ru-R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манипуляцион-ная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), в котором осуществляются взвешивание, термометрия, заражение, вакцинация животных, взятие у них крови и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некоторые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другие процедуры</a:t>
            </a:r>
          </a:p>
        </p:txBody>
      </p:sp>
    </p:spTree>
    <p:extLst>
      <p:ext uri="{BB962C8B-B14F-4D97-AF65-F5344CB8AC3E}">
        <p14:creationId xmlns="" xmlns:p14="http://schemas.microsoft.com/office/powerpoint/2010/main" val="110249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 составе 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вивария должны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находиться: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628800"/>
            <a:ext cx="835292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а)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 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Кормокухня из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двух смежных помещений для </a:t>
            </a:r>
            <a:r>
              <a:rPr lang="ru-R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пе-реработки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изготовления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кормов с </a:t>
            </a:r>
            <a:r>
              <a:rPr lang="ru-R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самостоятель-ными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выходами в коридор из каждого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помещения;</a:t>
            </a:r>
          </a:p>
          <a:p>
            <a:pPr algn="just"/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б)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Кладовая со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специально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оборудованными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ларями (металлическими или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обитыми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внутри жестью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</a:p>
          <a:p>
            <a:pPr algn="just"/>
            <a:endParaRPr lang="ru-RU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в)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Помещение с холодильниками для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хранения </a:t>
            </a:r>
            <a:r>
              <a:rPr lang="ru-RU" sz="2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запа-са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кормов;</a:t>
            </a:r>
          </a:p>
          <a:p>
            <a:pPr algn="just"/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 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Дезинфекционно-моечное отделение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из 2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комнат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, объединенных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переходным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автоклавом или сухожаровой камерой.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6244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35" y="332656"/>
            <a:ext cx="9144000" cy="1719064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Журнал регистрации поступления и распределения лабораторных животных в экспериментально-биологической клинике (виварии</a:t>
            </a:r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52538302"/>
              </p:ext>
            </p:extLst>
          </p:nvPr>
        </p:nvGraphicFramePr>
        <p:xfrm>
          <a:off x="179512" y="2852937"/>
          <a:ext cx="8784973" cy="2909510"/>
        </p:xfrm>
        <a:graphic>
          <a:graphicData uri="http://schemas.openxmlformats.org/drawingml/2006/table">
            <a:tbl>
              <a:tblPr firstRow="1" firstCol="1" bandRow="1">
                <a:tableStyleId>{327F97BB-C833-4FB7-BDE5-3F7075034690}</a:tableStyleId>
              </a:tblPr>
              <a:tblGrid>
                <a:gridCol w="1210218"/>
                <a:gridCol w="983306"/>
                <a:gridCol w="734801"/>
                <a:gridCol w="853616"/>
                <a:gridCol w="754561"/>
                <a:gridCol w="1080120"/>
                <a:gridCol w="1152128"/>
                <a:gridCol w="1040115"/>
                <a:gridCol w="976108"/>
              </a:tblGrid>
              <a:tr h="885986"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</a:rPr>
                        <a:t>Дата поступления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</a:rPr>
                        <a:t>Вид животных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</a:rPr>
                        <a:t>Пол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</a:rPr>
                        <a:t>Вес, возраст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</a:rPr>
                        <a:t>Поставщик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</a:rPr>
                        <a:t>Распределение: (NN клеток, станков)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</a:rPr>
                        <a:t>Наблюдения во время карантина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</a:rPr>
                        <a:t>Дата окончания карантина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ysClr val="windowText" lastClr="000000"/>
                          </a:solidFill>
                          <a:effectLst/>
                        </a:rPr>
                        <a:t>Кому (куда) выданы животные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8268"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3773"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3773"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3773"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3773"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ysClr val="windowText" lastClr="000000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6675" marR="66675" marT="66675" marB="6667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1967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94122"/>
          </a:xfrm>
        </p:spPr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Ящерицы 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http://img.huyandex.com/FilesPics/huyandex/1647/002/2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842" y="1268760"/>
            <a:ext cx="7740316" cy="5112568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8865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Лягушки 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irc_mi" descr="http://vospitatel.com.ua/images/lyagush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0246" y="1124743"/>
            <a:ext cx="6883508" cy="5301411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Голуби 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484" name="Picture 4" descr="http://www.mvestnik.ru/mvfoto/2013/11/22/%D0%B3%D0%BE%D0%BB%D1%83%D0%B1%D0%B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7344816" cy="5508612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4916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Вороны 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510" name="Picture 6" descr="http://animalworld.com.ua/images/2009/May_09/Raznoe/2/Gra4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41533"/>
            <a:ext cx="6336704" cy="5578467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9161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4870"/>
            <a:ext cx="8229600" cy="945858"/>
          </a:xfrm>
        </p:spPr>
        <p:txBody>
          <a:bodyPr/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Белые мыши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://www.buybernie.com/user_images/532779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08720"/>
            <a:ext cx="5616624" cy="5616624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7884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922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Белые крысы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http://novostnik.org/uploads/posts/2013-04/kquo3picdq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46" y="1268760"/>
            <a:ext cx="8265908" cy="5211458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7733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255</Words>
  <Application>Microsoft Office PowerPoint</Application>
  <PresentationFormat>Экран (4:3)</PresentationFormat>
  <Paragraphs>67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Лабораторные животные</vt:lpstr>
      <vt:lpstr>Слайд 2</vt:lpstr>
      <vt:lpstr>Дрозофилы </vt:lpstr>
      <vt:lpstr>Ящерицы </vt:lpstr>
      <vt:lpstr>Лягушки </vt:lpstr>
      <vt:lpstr>Голуби </vt:lpstr>
      <vt:lpstr>Вороны </vt:lpstr>
      <vt:lpstr>Белые мыши</vt:lpstr>
      <vt:lpstr>Белые крысы</vt:lpstr>
      <vt:lpstr>Хомяки </vt:lpstr>
      <vt:lpstr>Морские свинки</vt:lpstr>
      <vt:lpstr>Кролики</vt:lpstr>
      <vt:lpstr>Собаки </vt:lpstr>
      <vt:lpstr>Кошки </vt:lpstr>
      <vt:lpstr>Мини свиньи</vt:lpstr>
      <vt:lpstr>Макаки </vt:lpstr>
      <vt:lpstr>Шимпанзе </vt:lpstr>
      <vt:lpstr>Вяжущая ДНК мышь</vt:lpstr>
      <vt:lpstr>Собаке Павлова</vt:lpstr>
      <vt:lpstr>Слайд 20</vt:lpstr>
      <vt:lpstr>Памятник кошке</vt:lpstr>
      <vt:lpstr>Памятник лягушке в Париже</vt:lpstr>
      <vt:lpstr>Памятник лабораторной мыши</vt:lpstr>
      <vt:lpstr>Крыса линии Wistor</vt:lpstr>
      <vt:lpstr>Крыса инбредной линии BRATTLEBORO</vt:lpstr>
      <vt:lpstr>Мышь линии C57BL/6-A-yellow, склонной к ожирению</vt:lpstr>
      <vt:lpstr>Мышь низкораковой линии C57BL/6J</vt:lpstr>
      <vt:lpstr>Иммунодефицитная бестимусная мышь линии BALB/c–nu</vt:lpstr>
      <vt:lpstr>Мышь линии DBA/2JY, предрасположенной к опухоли молочных желез</vt:lpstr>
      <vt:lpstr>Клетки для содержания лабораторных животных</vt:lpstr>
      <vt:lpstr>ВИВАРИЙ ПЕРЕДВИЖНОЙ ВП-П НА ШАССИ АВТОПРИЦЕПА 2-ПН-2</vt:lpstr>
      <vt:lpstr>Структура вивария</vt:lpstr>
      <vt:lpstr>В составе вивария должны находиться:</vt:lpstr>
      <vt:lpstr>Журнал регистрации поступления и распределения лабораторных животных в экспериментально-биологической клинике (виварии)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Алла</dc:creator>
  <cp:lastModifiedBy>Пользователь</cp:lastModifiedBy>
  <cp:revision>26</cp:revision>
  <dcterms:created xsi:type="dcterms:W3CDTF">2013-11-24T11:26:19Z</dcterms:created>
  <dcterms:modified xsi:type="dcterms:W3CDTF">2013-11-27T04:48:00Z</dcterms:modified>
</cp:coreProperties>
</file>